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03" d="100"/>
          <a:sy n="103" d="100"/>
        </p:scale>
        <p:origin x="138"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2C89276-0C5C-4263-8630-9D8088812734}" type="datetimeFigureOut">
              <a:rPr lang="en-US" smtClean="0"/>
              <a:t>7/15/2020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6297C8-C7D9-4CB7-BC25-50E973CE06D2}" type="slidenum">
              <a:rPr lang="en-US" smtClean="0"/>
              <a:t>‹#›</a:t>
            </a:fld>
            <a:endParaRPr lang="en-US"/>
          </a:p>
        </p:txBody>
      </p:sp>
    </p:spTree>
    <p:extLst>
      <p:ext uri="{BB962C8B-B14F-4D97-AF65-F5344CB8AC3E}">
        <p14:creationId xmlns:p14="http://schemas.microsoft.com/office/powerpoint/2010/main" val="2458251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2C89276-0C5C-4263-8630-9D8088812734}" type="datetimeFigureOut">
              <a:rPr lang="en-US" smtClean="0"/>
              <a:t>7/15/2020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6297C8-C7D9-4CB7-BC25-50E973CE06D2}" type="slidenum">
              <a:rPr lang="en-US" smtClean="0"/>
              <a:t>‹#›</a:t>
            </a:fld>
            <a:endParaRPr lang="en-US"/>
          </a:p>
        </p:txBody>
      </p:sp>
    </p:spTree>
    <p:extLst>
      <p:ext uri="{BB962C8B-B14F-4D97-AF65-F5344CB8AC3E}">
        <p14:creationId xmlns:p14="http://schemas.microsoft.com/office/powerpoint/2010/main" val="14531229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2C89276-0C5C-4263-8630-9D8088812734}" type="datetimeFigureOut">
              <a:rPr lang="en-US" smtClean="0"/>
              <a:t>7/15/2020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6297C8-C7D9-4CB7-BC25-50E973CE06D2}" type="slidenum">
              <a:rPr lang="en-US" smtClean="0"/>
              <a:t>‹#›</a:t>
            </a:fld>
            <a:endParaRPr lang="en-US"/>
          </a:p>
        </p:txBody>
      </p:sp>
    </p:spTree>
    <p:extLst>
      <p:ext uri="{BB962C8B-B14F-4D97-AF65-F5344CB8AC3E}">
        <p14:creationId xmlns:p14="http://schemas.microsoft.com/office/powerpoint/2010/main" val="13767760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2C89276-0C5C-4263-8630-9D8088812734}" type="datetimeFigureOut">
              <a:rPr lang="en-US" smtClean="0"/>
              <a:t>7/15/2020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6297C8-C7D9-4CB7-BC25-50E973CE06D2}" type="slidenum">
              <a:rPr lang="en-US" smtClean="0"/>
              <a:t>‹#›</a:t>
            </a:fld>
            <a:endParaRPr lang="en-US"/>
          </a:p>
        </p:txBody>
      </p:sp>
    </p:spTree>
    <p:extLst>
      <p:ext uri="{BB962C8B-B14F-4D97-AF65-F5344CB8AC3E}">
        <p14:creationId xmlns:p14="http://schemas.microsoft.com/office/powerpoint/2010/main" val="1250850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2C89276-0C5C-4263-8630-9D8088812734}" type="datetimeFigureOut">
              <a:rPr lang="en-US" smtClean="0"/>
              <a:t>7/15/2020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6297C8-C7D9-4CB7-BC25-50E973CE06D2}" type="slidenum">
              <a:rPr lang="en-US" smtClean="0"/>
              <a:t>‹#›</a:t>
            </a:fld>
            <a:endParaRPr lang="en-US"/>
          </a:p>
        </p:txBody>
      </p:sp>
    </p:spTree>
    <p:extLst>
      <p:ext uri="{BB962C8B-B14F-4D97-AF65-F5344CB8AC3E}">
        <p14:creationId xmlns:p14="http://schemas.microsoft.com/office/powerpoint/2010/main" val="3542533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2C89276-0C5C-4263-8630-9D8088812734}" type="datetimeFigureOut">
              <a:rPr lang="en-US" smtClean="0"/>
              <a:t>7/15/2020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6297C8-C7D9-4CB7-BC25-50E973CE06D2}" type="slidenum">
              <a:rPr lang="en-US" smtClean="0"/>
              <a:t>‹#›</a:t>
            </a:fld>
            <a:endParaRPr lang="en-US"/>
          </a:p>
        </p:txBody>
      </p:sp>
    </p:spTree>
    <p:extLst>
      <p:ext uri="{BB962C8B-B14F-4D97-AF65-F5344CB8AC3E}">
        <p14:creationId xmlns:p14="http://schemas.microsoft.com/office/powerpoint/2010/main" val="716067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2C89276-0C5C-4263-8630-9D8088812734}" type="datetimeFigureOut">
              <a:rPr lang="en-US" smtClean="0"/>
              <a:t>7/15/2020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6297C8-C7D9-4CB7-BC25-50E973CE06D2}" type="slidenum">
              <a:rPr lang="en-US" smtClean="0"/>
              <a:t>‹#›</a:t>
            </a:fld>
            <a:endParaRPr lang="en-US"/>
          </a:p>
        </p:txBody>
      </p:sp>
    </p:spTree>
    <p:extLst>
      <p:ext uri="{BB962C8B-B14F-4D97-AF65-F5344CB8AC3E}">
        <p14:creationId xmlns:p14="http://schemas.microsoft.com/office/powerpoint/2010/main" val="2984982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2C89276-0C5C-4263-8630-9D8088812734}" type="datetimeFigureOut">
              <a:rPr lang="en-US" smtClean="0"/>
              <a:t>7/15/2020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96297C8-C7D9-4CB7-BC25-50E973CE06D2}" type="slidenum">
              <a:rPr lang="en-US" smtClean="0"/>
              <a:t>‹#›</a:t>
            </a:fld>
            <a:endParaRPr lang="en-US"/>
          </a:p>
        </p:txBody>
      </p:sp>
    </p:spTree>
    <p:extLst>
      <p:ext uri="{BB962C8B-B14F-4D97-AF65-F5344CB8AC3E}">
        <p14:creationId xmlns:p14="http://schemas.microsoft.com/office/powerpoint/2010/main" val="257214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C89276-0C5C-4263-8630-9D8088812734}" type="datetimeFigureOut">
              <a:rPr lang="en-US" smtClean="0"/>
              <a:t>7/15/2020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96297C8-C7D9-4CB7-BC25-50E973CE06D2}" type="slidenum">
              <a:rPr lang="en-US" smtClean="0"/>
              <a:t>‹#›</a:t>
            </a:fld>
            <a:endParaRPr lang="en-US"/>
          </a:p>
        </p:txBody>
      </p:sp>
    </p:spTree>
    <p:extLst>
      <p:ext uri="{BB962C8B-B14F-4D97-AF65-F5344CB8AC3E}">
        <p14:creationId xmlns:p14="http://schemas.microsoft.com/office/powerpoint/2010/main" val="33795679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2C89276-0C5C-4263-8630-9D8088812734}" type="datetimeFigureOut">
              <a:rPr lang="en-US" smtClean="0"/>
              <a:t>7/15/2020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6297C8-C7D9-4CB7-BC25-50E973CE06D2}" type="slidenum">
              <a:rPr lang="en-US" smtClean="0"/>
              <a:t>‹#›</a:t>
            </a:fld>
            <a:endParaRPr lang="en-US"/>
          </a:p>
        </p:txBody>
      </p:sp>
    </p:spTree>
    <p:extLst>
      <p:ext uri="{BB962C8B-B14F-4D97-AF65-F5344CB8AC3E}">
        <p14:creationId xmlns:p14="http://schemas.microsoft.com/office/powerpoint/2010/main" val="3521015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2C89276-0C5C-4263-8630-9D8088812734}" type="datetimeFigureOut">
              <a:rPr lang="en-US" smtClean="0"/>
              <a:t>7/15/2020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6297C8-C7D9-4CB7-BC25-50E973CE06D2}" type="slidenum">
              <a:rPr lang="en-US" smtClean="0"/>
              <a:t>‹#›</a:t>
            </a:fld>
            <a:endParaRPr lang="en-US"/>
          </a:p>
        </p:txBody>
      </p:sp>
    </p:spTree>
    <p:extLst>
      <p:ext uri="{BB962C8B-B14F-4D97-AF65-F5344CB8AC3E}">
        <p14:creationId xmlns:p14="http://schemas.microsoft.com/office/powerpoint/2010/main" val="1376920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C89276-0C5C-4263-8630-9D8088812734}" type="datetimeFigureOut">
              <a:rPr lang="en-US" smtClean="0"/>
              <a:t>7/15/2020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6297C8-C7D9-4CB7-BC25-50E973CE06D2}" type="slidenum">
              <a:rPr lang="en-US" smtClean="0"/>
              <a:t>‹#›</a:t>
            </a:fld>
            <a:endParaRPr lang="en-US"/>
          </a:p>
        </p:txBody>
      </p:sp>
    </p:spTree>
    <p:extLst>
      <p:ext uri="{BB962C8B-B14F-4D97-AF65-F5344CB8AC3E}">
        <p14:creationId xmlns:p14="http://schemas.microsoft.com/office/powerpoint/2010/main" val="262116721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mailto:receipt@ca1.%EF%BB%BFchromeriver.co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travelsmart.byu.edu/content/brigham-young-university-international-travel-policy-travel-restrictions-lis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mailto:admserv@byu.edu"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rgbClr val="0070C0"/>
                </a:solidFill>
                <a:latin typeface="Georgia" panose="02040502050405020303" pitchFamily="18" charset="0"/>
              </a:rPr>
              <a:t>Travel</a:t>
            </a:r>
            <a:endParaRPr lang="en-US" b="1" dirty="0">
              <a:solidFill>
                <a:srgbClr val="0070C0"/>
              </a:solidFill>
              <a:latin typeface="Georgia" panose="02040502050405020303" pitchFamily="18" charset="0"/>
            </a:endParaRPr>
          </a:p>
        </p:txBody>
      </p:sp>
      <p:sp>
        <p:nvSpPr>
          <p:cNvPr id="3" name="Subtitle 2"/>
          <p:cNvSpPr>
            <a:spLocks noGrp="1"/>
          </p:cNvSpPr>
          <p:nvPr>
            <p:ph type="subTitle" idx="1"/>
          </p:nvPr>
        </p:nvSpPr>
        <p:spPr/>
        <p:txBody>
          <a:bodyPr/>
          <a:lstStyle/>
          <a:p>
            <a:r>
              <a:rPr lang="en-US" dirty="0" smtClean="0"/>
              <a:t>Brigham Young University</a:t>
            </a:r>
          </a:p>
          <a:p>
            <a:r>
              <a:rPr lang="en-US" dirty="0" smtClean="0"/>
              <a:t>College of Nursing</a:t>
            </a:r>
            <a:endParaRPr lang="en-US" dirty="0"/>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backgroundRemoval t="1538" b="97949" l="2713" r="100000">
                        <a14:foregroundMark x1="10853" y1="42051" x2="10853" y2="42051"/>
                        <a14:foregroundMark x1="7364" y1="40513" x2="7364" y2="40513"/>
                        <a14:foregroundMark x1="10465" y1="70769" x2="10465" y2="70769"/>
                        <a14:foregroundMark x1="36047" y1="92308" x2="36047" y2="92308"/>
                        <a14:foregroundMark x1="94574" y1="51795" x2="94574" y2="51795"/>
                        <a14:foregroundMark x1="86822" y1="49231" x2="86822" y2="49231"/>
                        <a14:foregroundMark x1="93023" y1="24615" x2="93023" y2="24615"/>
                        <a14:foregroundMark x1="93411" y1="22051" x2="93411" y2="22051"/>
                        <a14:foregroundMark x1="89147" y1="18974" x2="89147" y2="18974"/>
                        <a14:foregroundMark x1="87209" y1="20513" x2="87209" y2="20513"/>
                        <a14:foregroundMark x1="92636" y1="52821" x2="92636" y2="52821"/>
                        <a14:foregroundMark x1="90698" y1="48718" x2="90698" y2="48718"/>
                      </a14:backgroundRemoval>
                    </a14:imgEffect>
                  </a14:imgLayer>
                </a14:imgProps>
              </a:ext>
            </a:extLst>
          </a:blip>
          <a:stretch>
            <a:fillRect/>
          </a:stretch>
        </p:blipFill>
        <p:spPr>
          <a:xfrm>
            <a:off x="770313" y="663637"/>
            <a:ext cx="2457450" cy="1857375"/>
          </a:xfrm>
          <a:prstGeom prst="rect">
            <a:avLst/>
          </a:prstGeom>
        </p:spPr>
      </p:pic>
    </p:spTree>
    <p:extLst>
      <p:ext uri="{BB962C8B-B14F-4D97-AF65-F5344CB8AC3E}">
        <p14:creationId xmlns:p14="http://schemas.microsoft.com/office/powerpoint/2010/main" val="42293439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C00000"/>
                </a:solidFill>
                <a:latin typeface="Georgia" panose="02040502050405020303" pitchFamily="18" charset="0"/>
              </a:rPr>
              <a:t>Flights</a:t>
            </a:r>
            <a:endParaRPr lang="en-US" b="1" dirty="0">
              <a:solidFill>
                <a:srgbClr val="C00000"/>
              </a:solidFill>
              <a:latin typeface="Georgia" panose="02040502050405020303" pitchFamily="18" charset="0"/>
            </a:endParaRPr>
          </a:p>
        </p:txBody>
      </p:sp>
      <p:sp>
        <p:nvSpPr>
          <p:cNvPr id="3" name="Content Placeholder 2"/>
          <p:cNvSpPr>
            <a:spLocks noGrp="1"/>
          </p:cNvSpPr>
          <p:nvPr>
            <p:ph idx="1"/>
          </p:nvPr>
        </p:nvSpPr>
        <p:spPr/>
        <p:txBody>
          <a:bodyPr>
            <a:normAutofit lnSpcReduction="10000"/>
          </a:bodyPr>
          <a:lstStyle/>
          <a:p>
            <a:pPr marL="0" indent="0">
              <a:buNone/>
            </a:pPr>
            <a:r>
              <a:rPr lang="en-US" dirty="0" smtClean="0"/>
              <a:t>I will price out flights using the dates and times you put on your travel application. I will verify your flight with you before I book it. Any changes after booking may result in a </a:t>
            </a:r>
            <a:r>
              <a:rPr lang="en-US" dirty="0" smtClean="0">
                <a:solidFill>
                  <a:srgbClr val="0070C0"/>
                </a:solidFill>
              </a:rPr>
              <a:t>flight change fee of $200</a:t>
            </a:r>
            <a:r>
              <a:rPr lang="en-US" dirty="0" smtClean="0"/>
              <a:t> plus difference in airfare.</a:t>
            </a:r>
          </a:p>
          <a:p>
            <a:pPr marL="0" indent="0">
              <a:buNone/>
            </a:pPr>
            <a:endParaRPr lang="en-US" dirty="0" smtClean="0"/>
          </a:p>
          <a:p>
            <a:pPr marL="0" indent="0">
              <a:buNone/>
            </a:pPr>
            <a:r>
              <a:rPr lang="en-US" sz="2000" dirty="0" smtClean="0"/>
              <a:t>I will</a:t>
            </a:r>
          </a:p>
          <a:p>
            <a:r>
              <a:rPr lang="en-US" sz="2000" dirty="0" smtClean="0"/>
              <a:t>Try to get the cheapest flight (this may include a layover)</a:t>
            </a:r>
          </a:p>
          <a:p>
            <a:r>
              <a:rPr lang="en-US" sz="2000" dirty="0" smtClean="0"/>
              <a:t>Try to get you to your destination before dark.</a:t>
            </a:r>
          </a:p>
          <a:p>
            <a:pPr marL="0" indent="0">
              <a:buNone/>
            </a:pPr>
            <a:endParaRPr lang="en-US" dirty="0" smtClean="0"/>
          </a:p>
          <a:p>
            <a:pPr marL="0" indent="0">
              <a:buNone/>
            </a:pPr>
            <a:r>
              <a:rPr lang="en-US" dirty="0" smtClean="0">
                <a:solidFill>
                  <a:srgbClr val="0070C0"/>
                </a:solidFill>
              </a:rPr>
              <a:t>Do not book your flight yourself!</a:t>
            </a:r>
            <a:endParaRPr lang="en-US" dirty="0">
              <a:solidFill>
                <a:srgbClr val="0070C0"/>
              </a:solidFill>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8333" t="14444" r="55834" b="47037"/>
          <a:stretch/>
        </p:blipFill>
        <p:spPr>
          <a:xfrm>
            <a:off x="7447085" y="3427146"/>
            <a:ext cx="3906715" cy="2362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262860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C00000"/>
                </a:solidFill>
                <a:latin typeface="Georgia" panose="02040502050405020303" pitchFamily="18" charset="0"/>
              </a:rPr>
              <a:t>Conference City Transportation</a:t>
            </a:r>
            <a:endParaRPr lang="en-US" b="1" dirty="0">
              <a:solidFill>
                <a:srgbClr val="C00000"/>
              </a:solidFill>
              <a:latin typeface="Georgia" panose="02040502050405020303" pitchFamily="18" charset="0"/>
            </a:endParaRPr>
          </a:p>
        </p:txBody>
      </p:sp>
      <p:sp>
        <p:nvSpPr>
          <p:cNvPr id="3" name="Content Placeholder 2"/>
          <p:cNvSpPr>
            <a:spLocks noGrp="1"/>
          </p:cNvSpPr>
          <p:nvPr>
            <p:ph idx="1"/>
          </p:nvPr>
        </p:nvSpPr>
        <p:spPr/>
        <p:txBody>
          <a:bodyPr>
            <a:normAutofit fontScale="92500"/>
          </a:bodyPr>
          <a:lstStyle/>
          <a:p>
            <a:r>
              <a:rPr lang="en-US" dirty="0" smtClean="0"/>
              <a:t>We will always try to find the cheapest modes of transportation.</a:t>
            </a:r>
          </a:p>
          <a:p>
            <a:r>
              <a:rPr lang="en-US" dirty="0" smtClean="0"/>
              <a:t>The college will pay for transportation between the airport and hotel using:</a:t>
            </a:r>
          </a:p>
          <a:p>
            <a:pPr lvl="1"/>
            <a:r>
              <a:rPr lang="en-US" dirty="0" smtClean="0"/>
              <a:t>Shuttles </a:t>
            </a:r>
          </a:p>
          <a:p>
            <a:pPr lvl="2"/>
            <a:r>
              <a:rPr lang="en-US" dirty="0" smtClean="0"/>
              <a:t>usually the cheapest, some hotels have free shuttles</a:t>
            </a:r>
          </a:p>
          <a:p>
            <a:pPr lvl="2"/>
            <a:r>
              <a:rPr lang="en-US" dirty="0" smtClean="0"/>
              <a:t>Do not use Shuttlefare.com (cards have been compromised using their site)</a:t>
            </a:r>
          </a:p>
          <a:p>
            <a:pPr lvl="2"/>
            <a:r>
              <a:rPr lang="en-US" dirty="0" smtClean="0"/>
              <a:t>We typically use SuperShuttle.com</a:t>
            </a:r>
          </a:p>
          <a:p>
            <a:pPr lvl="1"/>
            <a:r>
              <a:rPr lang="en-US" dirty="0" smtClean="0"/>
              <a:t>Taxis </a:t>
            </a:r>
          </a:p>
          <a:p>
            <a:pPr lvl="2"/>
            <a:r>
              <a:rPr lang="en-US" dirty="0" smtClean="0"/>
              <a:t>Best for large groups (2 or more people)</a:t>
            </a:r>
          </a:p>
          <a:p>
            <a:pPr lvl="1"/>
            <a:r>
              <a:rPr lang="en-US" u="sng" dirty="0" smtClean="0">
                <a:solidFill>
                  <a:schemeClr val="tx1"/>
                </a:solidFill>
              </a:rPr>
              <a:t>Rental Cars </a:t>
            </a:r>
          </a:p>
          <a:p>
            <a:pPr lvl="2"/>
            <a:r>
              <a:rPr lang="en-US" b="1" dirty="0" smtClean="0">
                <a:solidFill>
                  <a:schemeClr val="tx1"/>
                </a:solidFill>
              </a:rPr>
              <a:t>Must use Hertz, National, or  Enterprise or BYU rental cars (if driving from Provo) </a:t>
            </a:r>
          </a:p>
          <a:p>
            <a:pPr lvl="2"/>
            <a:r>
              <a:rPr lang="en-US" b="1" dirty="0" smtClean="0">
                <a:solidFill>
                  <a:schemeClr val="tx1"/>
                </a:solidFill>
              </a:rPr>
              <a:t>You will be reimbursed up to what the cheapest mode of transport would have been</a:t>
            </a:r>
          </a:p>
          <a:p>
            <a:pPr lvl="2"/>
            <a:r>
              <a:rPr lang="en-US" b="1" dirty="0" smtClean="0"/>
              <a:t>Refill fuel on rental cars before returning to company to avoid fees. </a:t>
            </a:r>
            <a:endParaRPr lang="en-US" b="1" dirty="0" smtClean="0">
              <a:solidFill>
                <a:schemeClr val="tx1"/>
              </a:solidFill>
            </a:endParaRPr>
          </a:p>
          <a:p>
            <a:endParaRPr lang="en-US" dirty="0"/>
          </a:p>
        </p:txBody>
      </p:sp>
    </p:spTree>
    <p:extLst>
      <p:ext uri="{BB962C8B-B14F-4D97-AF65-F5344CB8AC3E}">
        <p14:creationId xmlns:p14="http://schemas.microsoft.com/office/powerpoint/2010/main" val="42436461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C00000"/>
                </a:solidFill>
                <a:latin typeface="Georgia" panose="02040502050405020303" pitchFamily="18" charset="0"/>
              </a:rPr>
              <a:t>Meals</a:t>
            </a:r>
            <a:endParaRPr lang="en-US" b="1" dirty="0">
              <a:solidFill>
                <a:srgbClr val="C00000"/>
              </a:solidFill>
              <a:latin typeface="Georgia" panose="02040502050405020303" pitchFamily="18" charset="0"/>
            </a:endParaRPr>
          </a:p>
        </p:txBody>
      </p:sp>
      <p:sp>
        <p:nvSpPr>
          <p:cNvPr id="3" name="Content Placeholder 2"/>
          <p:cNvSpPr>
            <a:spLocks noGrp="1"/>
          </p:cNvSpPr>
          <p:nvPr>
            <p:ph idx="1"/>
          </p:nvPr>
        </p:nvSpPr>
        <p:spPr/>
        <p:txBody>
          <a:bodyPr/>
          <a:lstStyle/>
          <a:p>
            <a:r>
              <a:rPr lang="en-US" dirty="0" smtClean="0"/>
              <a:t>The college will pay up to the per diem rate for the city to which you are traveling for your individual meals. </a:t>
            </a:r>
          </a:p>
          <a:p>
            <a:r>
              <a:rPr lang="en-US" dirty="0" smtClean="0"/>
              <a:t>You will need to pay personally if you go over the per diem rate for the city to which you are traveling. </a:t>
            </a:r>
            <a:endParaRPr lang="en-US" dirty="0" smtClean="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8333" t="10000" r="48333" b="72222"/>
          <a:stretch/>
        </p:blipFill>
        <p:spPr>
          <a:xfrm>
            <a:off x="3408798" y="4471203"/>
            <a:ext cx="5374403" cy="12402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6635672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C00000"/>
                </a:solidFill>
                <a:latin typeface="Georgia" panose="02040502050405020303" pitchFamily="18" charset="0"/>
              </a:rPr>
              <a:t>Receipts</a:t>
            </a:r>
            <a:endParaRPr lang="en-US" b="1" dirty="0">
              <a:solidFill>
                <a:srgbClr val="C00000"/>
              </a:solidFill>
              <a:latin typeface="Georgia" panose="02040502050405020303" pitchFamily="18" charset="0"/>
            </a:endParaRPr>
          </a:p>
        </p:txBody>
      </p:sp>
      <p:sp>
        <p:nvSpPr>
          <p:cNvPr id="3" name="Content Placeholder 2"/>
          <p:cNvSpPr>
            <a:spLocks noGrp="1"/>
          </p:cNvSpPr>
          <p:nvPr>
            <p:ph idx="1"/>
          </p:nvPr>
        </p:nvSpPr>
        <p:spPr/>
        <p:txBody>
          <a:bodyPr/>
          <a:lstStyle/>
          <a:p>
            <a:r>
              <a:rPr lang="en-US" dirty="0" smtClean="0"/>
              <a:t>Submit ITEMIZED receipts that list out what was purchased to Chrome River via the Snap app or email to </a:t>
            </a:r>
            <a:r>
              <a:rPr lang="en-US" b="1" dirty="0" smtClean="0">
                <a:hlinkClick r:id="rId2"/>
              </a:rPr>
              <a:t>receipt@ca1.chromeriver.com</a:t>
            </a:r>
            <a:r>
              <a:rPr lang="en-US" dirty="0" smtClean="0"/>
              <a:t>. They will be loaded into your </a:t>
            </a:r>
            <a:r>
              <a:rPr lang="en-US" dirty="0" err="1" smtClean="0"/>
              <a:t>ChromeRiver</a:t>
            </a:r>
            <a:r>
              <a:rPr lang="en-US" dirty="0" smtClean="0"/>
              <a:t> account and Delsa will be able to complete your expense report.</a:t>
            </a:r>
          </a:p>
          <a:p>
            <a:pPr lvl="1"/>
            <a:r>
              <a:rPr lang="en-US" dirty="0" smtClean="0"/>
              <a:t>Make sure the email address you send the receipts from is linked to your Chrome River account.</a:t>
            </a:r>
          </a:p>
          <a:p>
            <a:pPr lvl="1"/>
            <a:r>
              <a:rPr lang="en-US" dirty="0" smtClean="0"/>
              <a:t>Please label your receipts as much as possible (ex: Friday breakfast, taxi ride to hotel)</a:t>
            </a:r>
            <a:endParaRPr lang="en-US" dirty="0" smtClean="0"/>
          </a:p>
        </p:txBody>
      </p:sp>
    </p:spTree>
    <p:extLst>
      <p:ext uri="{BB962C8B-B14F-4D97-AF65-F5344CB8AC3E}">
        <p14:creationId xmlns:p14="http://schemas.microsoft.com/office/powerpoint/2010/main" val="29551850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C00000"/>
                </a:solidFill>
                <a:latin typeface="Georgia" panose="02040502050405020303" pitchFamily="18" charset="0"/>
              </a:rPr>
              <a:t>Missing Receipts / Non-Itemized Receipts</a:t>
            </a:r>
            <a:endParaRPr lang="en-US" b="1" dirty="0">
              <a:solidFill>
                <a:srgbClr val="C00000"/>
              </a:solidFill>
              <a:latin typeface="Georgia" panose="02040502050405020303" pitchFamily="18" charset="0"/>
            </a:endParaRPr>
          </a:p>
        </p:txBody>
      </p:sp>
      <p:sp>
        <p:nvSpPr>
          <p:cNvPr id="3" name="Content Placeholder 2"/>
          <p:cNvSpPr>
            <a:spLocks noGrp="1"/>
          </p:cNvSpPr>
          <p:nvPr>
            <p:ph idx="1"/>
          </p:nvPr>
        </p:nvSpPr>
        <p:spPr/>
        <p:txBody>
          <a:bodyPr/>
          <a:lstStyle/>
          <a:p>
            <a:r>
              <a:rPr lang="en-US" dirty="0" smtClean="0"/>
              <a:t>If you are unable to get a complete receipt, fill out a Missing Receipt Form</a:t>
            </a:r>
          </a:p>
          <a:p>
            <a:pPr lvl="1"/>
            <a:r>
              <a:rPr lang="en-US" dirty="0" smtClean="0"/>
              <a:t>Include:</a:t>
            </a:r>
          </a:p>
          <a:p>
            <a:pPr lvl="2"/>
            <a:r>
              <a:rPr lang="en-US" dirty="0" smtClean="0"/>
              <a:t>Description of what was purchased</a:t>
            </a:r>
          </a:p>
          <a:p>
            <a:pPr lvl="2"/>
            <a:r>
              <a:rPr lang="en-US" dirty="0" smtClean="0"/>
              <a:t>Why you were unable to get an itemized receipt</a:t>
            </a:r>
          </a:p>
          <a:p>
            <a:pPr lvl="2"/>
            <a:r>
              <a:rPr lang="en-US" dirty="0" smtClean="0"/>
              <a:t>What steps you took to get an itemized receipt (ex: called/emailed the vendor)</a:t>
            </a:r>
            <a:endParaRPr lang="en-US" dirty="0" smtClean="0"/>
          </a:p>
          <a:p>
            <a:pPr lvl="1"/>
            <a:r>
              <a:rPr lang="en-US" dirty="0" smtClean="0"/>
              <a:t>The form will need to be signed by yourself and Kathy</a:t>
            </a:r>
          </a:p>
          <a:p>
            <a:pPr lvl="2"/>
            <a:endParaRPr lang="en-US" dirty="0" smtClean="0"/>
          </a:p>
        </p:txBody>
      </p:sp>
    </p:spTree>
    <p:extLst>
      <p:ext uri="{BB962C8B-B14F-4D97-AF65-F5344CB8AC3E}">
        <p14:creationId xmlns:p14="http://schemas.microsoft.com/office/powerpoint/2010/main" val="7407841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C00000"/>
                </a:solidFill>
                <a:latin typeface="Georgia" panose="02040502050405020303" pitchFamily="18" charset="0"/>
              </a:rPr>
              <a:t>Travel Binder/Folder</a:t>
            </a:r>
            <a:endParaRPr lang="en-US" b="1" dirty="0">
              <a:solidFill>
                <a:srgbClr val="C00000"/>
              </a:solidFill>
              <a:latin typeface="Georgia" panose="02040502050405020303" pitchFamily="18" charset="0"/>
            </a:endParaRPr>
          </a:p>
        </p:txBody>
      </p:sp>
      <p:sp>
        <p:nvSpPr>
          <p:cNvPr id="3" name="Content Placeholder 2"/>
          <p:cNvSpPr>
            <a:spLocks noGrp="1"/>
          </p:cNvSpPr>
          <p:nvPr>
            <p:ph idx="1"/>
          </p:nvPr>
        </p:nvSpPr>
        <p:spPr/>
        <p:txBody>
          <a:bodyPr/>
          <a:lstStyle/>
          <a:p>
            <a:r>
              <a:rPr lang="en-US" dirty="0" smtClean="0"/>
              <a:t>I will create a travel binder/folder for you at least 1 week prior to your trip. It will contain flight, hotel, registration, and any other pertinent information to your trip.</a:t>
            </a:r>
          </a:p>
          <a:p>
            <a:r>
              <a:rPr lang="en-US" dirty="0" smtClean="0"/>
              <a:t>I recommend putting receipts in the folders in case the digital images don’t work.</a:t>
            </a:r>
          </a:p>
          <a:p>
            <a:r>
              <a:rPr lang="en-US" dirty="0" smtClean="0"/>
              <a:t>Please double-check any confirmations the financial assistants or I send you.</a:t>
            </a:r>
            <a:endParaRPr lang="en-US" dirty="0"/>
          </a:p>
        </p:txBody>
      </p:sp>
    </p:spTree>
    <p:extLst>
      <p:ext uri="{BB962C8B-B14F-4D97-AF65-F5344CB8AC3E}">
        <p14:creationId xmlns:p14="http://schemas.microsoft.com/office/powerpoint/2010/main" val="33172158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C00000"/>
                </a:solidFill>
                <a:latin typeface="Georgia" panose="02040502050405020303" pitchFamily="18" charset="0"/>
              </a:rPr>
              <a:t>Family</a:t>
            </a:r>
            <a:endParaRPr lang="en-US" b="1" dirty="0">
              <a:solidFill>
                <a:srgbClr val="C00000"/>
              </a:solidFill>
              <a:latin typeface="Georgia" panose="02040502050405020303" pitchFamily="18" charset="0"/>
            </a:endParaRPr>
          </a:p>
        </p:txBody>
      </p:sp>
      <p:sp>
        <p:nvSpPr>
          <p:cNvPr id="3" name="Content Placeholder 2"/>
          <p:cNvSpPr>
            <a:spLocks noGrp="1"/>
          </p:cNvSpPr>
          <p:nvPr>
            <p:ph idx="1"/>
          </p:nvPr>
        </p:nvSpPr>
        <p:spPr/>
        <p:txBody>
          <a:bodyPr/>
          <a:lstStyle/>
          <a:p>
            <a:r>
              <a:rPr lang="en-US" dirty="0" smtClean="0"/>
              <a:t>You must personally reimburse the college for any charges for family members accrued on your travel card.</a:t>
            </a:r>
          </a:p>
          <a:p>
            <a:r>
              <a:rPr lang="en-US" dirty="0" smtClean="0"/>
              <a:t>If possible, please try to pay for family meals on separate cards.  If you can’t do that, </a:t>
            </a:r>
            <a:r>
              <a:rPr lang="en-US" i="1" dirty="0" smtClean="0"/>
              <a:t>mark what each person had so I know which is college and which is personal.  </a:t>
            </a:r>
          </a:p>
          <a:p>
            <a:endParaRPr lang="en-US" dirty="0"/>
          </a:p>
        </p:txBody>
      </p:sp>
    </p:spTree>
    <p:extLst>
      <p:ext uri="{BB962C8B-B14F-4D97-AF65-F5344CB8AC3E}">
        <p14:creationId xmlns:p14="http://schemas.microsoft.com/office/powerpoint/2010/main" val="7149070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C00000"/>
                </a:solidFill>
                <a:latin typeface="Georgia" panose="02040502050405020303" pitchFamily="18" charset="0"/>
              </a:rPr>
              <a:t>Student Travel</a:t>
            </a:r>
            <a:endParaRPr lang="en-US" b="1" dirty="0">
              <a:solidFill>
                <a:srgbClr val="C00000"/>
              </a:solidFill>
              <a:latin typeface="Georgia" panose="02040502050405020303" pitchFamily="18" charset="0"/>
            </a:endParaRPr>
          </a:p>
        </p:txBody>
      </p:sp>
      <p:sp>
        <p:nvSpPr>
          <p:cNvPr id="3" name="Content Placeholder 2"/>
          <p:cNvSpPr>
            <a:spLocks noGrp="1"/>
          </p:cNvSpPr>
          <p:nvPr>
            <p:ph idx="1"/>
          </p:nvPr>
        </p:nvSpPr>
        <p:spPr/>
        <p:txBody>
          <a:bodyPr>
            <a:normAutofit fontScale="85000" lnSpcReduction="20000"/>
          </a:bodyPr>
          <a:lstStyle/>
          <a:p>
            <a:r>
              <a:rPr lang="en-US" dirty="0" smtClean="0"/>
              <a:t>Sponsoring faculty will fill out a Student Travel Application on the college website at least 8 weeks prior to domestic travel.</a:t>
            </a:r>
          </a:p>
          <a:p>
            <a:r>
              <a:rPr lang="en-US" dirty="0" smtClean="0"/>
              <a:t>All </a:t>
            </a:r>
            <a:r>
              <a:rPr lang="en-US" dirty="0"/>
              <a:t>travel should be with a faculty</a:t>
            </a:r>
            <a:r>
              <a:rPr lang="en-US" dirty="0" smtClean="0"/>
              <a:t>. </a:t>
            </a:r>
          </a:p>
          <a:p>
            <a:r>
              <a:rPr lang="en-US" dirty="0" smtClean="0"/>
              <a:t>If </a:t>
            </a:r>
            <a:r>
              <a:rPr lang="en-US" dirty="0"/>
              <a:t>the student has inflexible conflicts with the proposed travel itinerary and the faculty still deems it necessary for the student to attend, </a:t>
            </a:r>
            <a:r>
              <a:rPr lang="en-US" dirty="0">
                <a:solidFill>
                  <a:srgbClr val="FF0000"/>
                </a:solidFill>
              </a:rPr>
              <a:t>send them to Delsa to fill out the Student Travel Authorization as soon as possible! </a:t>
            </a:r>
            <a:r>
              <a:rPr lang="en-US" dirty="0"/>
              <a:t>We need to get it approved by Risk Management.</a:t>
            </a:r>
            <a:r>
              <a:rPr lang="en-US" b="1" dirty="0">
                <a:solidFill>
                  <a:srgbClr val="FF0000"/>
                </a:solidFill>
              </a:rPr>
              <a:t> </a:t>
            </a:r>
            <a:endParaRPr lang="en-US" b="1" dirty="0"/>
          </a:p>
          <a:p>
            <a:r>
              <a:rPr lang="en-US" dirty="0"/>
              <a:t>The college </a:t>
            </a:r>
            <a:r>
              <a:rPr lang="en-US" b="1" dirty="0"/>
              <a:t>will</a:t>
            </a:r>
            <a:r>
              <a:rPr lang="en-US" dirty="0"/>
              <a:t> pay for the following:</a:t>
            </a:r>
          </a:p>
          <a:p>
            <a:pPr lvl="1"/>
            <a:r>
              <a:rPr lang="en-US" sz="1800" dirty="0" smtClean="0"/>
              <a:t>Hotel</a:t>
            </a:r>
          </a:p>
          <a:p>
            <a:pPr lvl="1"/>
            <a:r>
              <a:rPr lang="en-US" sz="1800" dirty="0" smtClean="0"/>
              <a:t>Flight (plus one bag)</a:t>
            </a:r>
          </a:p>
          <a:p>
            <a:pPr lvl="1"/>
            <a:r>
              <a:rPr lang="en-US" sz="1800" dirty="0" smtClean="0"/>
              <a:t>Meals  (some choose to have students pay for their own meals to help them be more invested in the conference )</a:t>
            </a:r>
          </a:p>
          <a:p>
            <a:pPr lvl="1"/>
            <a:r>
              <a:rPr lang="en-US" sz="1800" dirty="0" smtClean="0"/>
              <a:t>Transportation between the airport and hotel</a:t>
            </a:r>
          </a:p>
          <a:p>
            <a:r>
              <a:rPr lang="en-US" dirty="0"/>
              <a:t>The college will </a:t>
            </a:r>
            <a:r>
              <a:rPr lang="en-US" b="1" dirty="0"/>
              <a:t>not </a:t>
            </a:r>
            <a:r>
              <a:rPr lang="en-US" dirty="0"/>
              <a:t>pay for the following (</a:t>
            </a:r>
            <a:r>
              <a:rPr lang="en-US" sz="2000" dirty="0" smtClean="0"/>
              <a:t>not even from a research account</a:t>
            </a:r>
            <a:r>
              <a:rPr lang="en-US" dirty="0"/>
              <a:t>):</a:t>
            </a:r>
          </a:p>
          <a:p>
            <a:pPr lvl="1"/>
            <a:r>
              <a:rPr lang="en-US" sz="1800" dirty="0" smtClean="0"/>
              <a:t>Transportation to the SLC Airport or within the conference city (other than between the hotel and airport)</a:t>
            </a:r>
          </a:p>
          <a:p>
            <a:pPr lvl="1"/>
            <a:r>
              <a:rPr lang="en-US" sz="1800" dirty="0" smtClean="0"/>
              <a:t>Airport parking </a:t>
            </a:r>
            <a:endParaRPr lang="en-US" sz="2800" dirty="0" smtClean="0"/>
          </a:p>
          <a:p>
            <a:endParaRPr lang="en-US" dirty="0"/>
          </a:p>
        </p:txBody>
      </p:sp>
    </p:spTree>
    <p:extLst>
      <p:ext uri="{BB962C8B-B14F-4D97-AF65-F5344CB8AC3E}">
        <p14:creationId xmlns:p14="http://schemas.microsoft.com/office/powerpoint/2010/main" val="28269751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C00000"/>
                </a:solidFill>
                <a:latin typeface="Georgia" panose="02040502050405020303" pitchFamily="18" charset="0"/>
              </a:rPr>
              <a:t>Cancelling/Changing Trips</a:t>
            </a:r>
            <a:endParaRPr lang="en-US" dirty="0">
              <a:solidFill>
                <a:srgbClr val="C00000"/>
              </a:solidFill>
              <a:latin typeface="Georgia" panose="02040502050405020303" pitchFamily="18" charset="0"/>
            </a:endParaRPr>
          </a:p>
        </p:txBody>
      </p:sp>
      <p:sp>
        <p:nvSpPr>
          <p:cNvPr id="3" name="Content Placeholder 2"/>
          <p:cNvSpPr>
            <a:spLocks noGrp="1"/>
          </p:cNvSpPr>
          <p:nvPr>
            <p:ph idx="1"/>
          </p:nvPr>
        </p:nvSpPr>
        <p:spPr/>
        <p:txBody>
          <a:bodyPr/>
          <a:lstStyle/>
          <a:p>
            <a:r>
              <a:rPr lang="en-US" dirty="0" smtClean="0"/>
              <a:t>Try not to do this</a:t>
            </a:r>
          </a:p>
          <a:p>
            <a:r>
              <a:rPr lang="en-US" dirty="0" smtClean="0"/>
              <a:t>Major cancellation fees – registration, flights, hotel deposits, </a:t>
            </a:r>
            <a:r>
              <a:rPr lang="en-US" dirty="0" err="1" smtClean="0"/>
              <a:t>etc</a:t>
            </a:r>
            <a:endParaRPr lang="en-US" dirty="0" smtClean="0"/>
          </a:p>
          <a:p>
            <a:r>
              <a:rPr lang="en-US" dirty="0" smtClean="0"/>
              <a:t>If you are unsure about your plans for a conference, it is best to wait until you have all of your information together before you submit the form.</a:t>
            </a:r>
            <a:endParaRPr lang="en-US" dirty="0"/>
          </a:p>
        </p:txBody>
      </p:sp>
    </p:spTree>
    <p:extLst>
      <p:ext uri="{BB962C8B-B14F-4D97-AF65-F5344CB8AC3E}">
        <p14:creationId xmlns:p14="http://schemas.microsoft.com/office/powerpoint/2010/main" val="3709736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C00000"/>
                </a:solidFill>
                <a:latin typeface="Georgia" panose="02040502050405020303" pitchFamily="18" charset="0"/>
              </a:rPr>
              <a:t>Foreign Travel</a:t>
            </a:r>
            <a:endParaRPr lang="en-US" b="1" dirty="0">
              <a:solidFill>
                <a:srgbClr val="C00000"/>
              </a:solidFill>
              <a:latin typeface="Georgia" panose="02040502050405020303" pitchFamily="18" charset="0"/>
            </a:endParaRPr>
          </a:p>
        </p:txBody>
      </p:sp>
      <p:sp>
        <p:nvSpPr>
          <p:cNvPr id="3" name="Content Placeholder 2"/>
          <p:cNvSpPr>
            <a:spLocks noGrp="1"/>
          </p:cNvSpPr>
          <p:nvPr>
            <p:ph idx="1"/>
          </p:nvPr>
        </p:nvSpPr>
        <p:spPr/>
        <p:txBody>
          <a:bodyPr/>
          <a:lstStyle/>
          <a:p>
            <a:r>
              <a:rPr lang="en-US" dirty="0"/>
              <a:t>Visit </a:t>
            </a:r>
            <a:r>
              <a:rPr lang="en-US" dirty="0">
                <a:solidFill>
                  <a:srgbClr val="00B050"/>
                </a:solidFill>
                <a:hlinkClick r:id="rId2"/>
              </a:rPr>
              <a:t>travelsmart.byu.edu</a:t>
            </a:r>
            <a:r>
              <a:rPr lang="en-US" dirty="0">
                <a:solidFill>
                  <a:srgbClr val="00B050"/>
                </a:solidFill>
              </a:rPr>
              <a:t> </a:t>
            </a:r>
            <a:r>
              <a:rPr lang="en-US" dirty="0"/>
              <a:t>prior to filling out a travel application; See if your location is on the restricted list</a:t>
            </a:r>
          </a:p>
          <a:p>
            <a:r>
              <a:rPr lang="en-US" dirty="0"/>
              <a:t>For many foreign trips, it’s often a good idea to take cash because there are lots of places that don’t accept credit cards. </a:t>
            </a:r>
          </a:p>
          <a:p>
            <a:r>
              <a:rPr lang="en-US" dirty="0"/>
              <a:t>BYU does not pay for “acclimation time” if you are traveling over the dateline.  The same rules still apply—the max BYU pays is the night before the conference, through the conference, and the night the conference ends for you to come home the next day.   </a:t>
            </a:r>
          </a:p>
          <a:p>
            <a:r>
              <a:rPr lang="en-US" dirty="0"/>
              <a:t>Global Health travel is managed through the Kennedy Center. </a:t>
            </a:r>
          </a:p>
        </p:txBody>
      </p:sp>
    </p:spTree>
    <p:extLst>
      <p:ext uri="{BB962C8B-B14F-4D97-AF65-F5344CB8AC3E}">
        <p14:creationId xmlns:p14="http://schemas.microsoft.com/office/powerpoint/2010/main" val="4252636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C00000"/>
                </a:solidFill>
                <a:latin typeface="Georgia" panose="02040502050405020303" pitchFamily="18" charset="0"/>
              </a:rPr>
              <a:t>Paying for Travel	</a:t>
            </a:r>
            <a:endParaRPr lang="en-US" b="1" dirty="0">
              <a:solidFill>
                <a:srgbClr val="C00000"/>
              </a:solidFill>
              <a:latin typeface="Georgia" panose="02040502050405020303" pitchFamily="18" charset="0"/>
            </a:endParaRPr>
          </a:p>
        </p:txBody>
      </p:sp>
      <p:sp>
        <p:nvSpPr>
          <p:cNvPr id="3" name="Content Placeholder 2"/>
          <p:cNvSpPr>
            <a:spLocks noGrp="1"/>
          </p:cNvSpPr>
          <p:nvPr>
            <p:ph idx="1"/>
          </p:nvPr>
        </p:nvSpPr>
        <p:spPr>
          <a:xfrm>
            <a:off x="838200" y="1592872"/>
            <a:ext cx="10515600" cy="4134600"/>
          </a:xfrm>
        </p:spPr>
        <p:txBody>
          <a:bodyPr>
            <a:normAutofit fontScale="85000" lnSpcReduction="20000"/>
          </a:bodyPr>
          <a:lstStyle/>
          <a:p>
            <a:pPr marL="0" indent="0">
              <a:buNone/>
            </a:pPr>
            <a:r>
              <a:rPr lang="en-US" dirty="0" smtClean="0">
                <a:solidFill>
                  <a:srgbClr val="0070C0"/>
                </a:solidFill>
              </a:rPr>
              <a:t>Travel Allowance</a:t>
            </a:r>
          </a:p>
          <a:p>
            <a:pPr lvl="1"/>
            <a:r>
              <a:rPr lang="en-US" dirty="0" smtClean="0"/>
              <a:t>$1700 total for travel expenses for calendar year (flight, hotel, food, </a:t>
            </a:r>
            <a:r>
              <a:rPr lang="en-US" dirty="0" err="1" smtClean="0"/>
              <a:t>etc</a:t>
            </a:r>
            <a:r>
              <a:rPr lang="en-US" dirty="0" smtClean="0"/>
              <a:t>)</a:t>
            </a:r>
          </a:p>
          <a:p>
            <a:pPr lvl="1"/>
            <a:r>
              <a:rPr lang="en-US" dirty="0" smtClean="0"/>
              <a:t>$750 total for registration for calendar year</a:t>
            </a:r>
          </a:p>
          <a:p>
            <a:pPr marL="0" indent="0">
              <a:buNone/>
            </a:pPr>
            <a:r>
              <a:rPr lang="en-US" dirty="0" smtClean="0">
                <a:solidFill>
                  <a:srgbClr val="0070C0"/>
                </a:solidFill>
              </a:rPr>
              <a:t>College Account</a:t>
            </a:r>
          </a:p>
          <a:p>
            <a:pPr lvl="1"/>
            <a:r>
              <a:rPr lang="en-US" dirty="0" smtClean="0"/>
              <a:t>Represent college with prior approval of the Dean</a:t>
            </a:r>
          </a:p>
          <a:p>
            <a:pPr lvl="1"/>
            <a:r>
              <a:rPr lang="en-US" dirty="0" smtClean="0"/>
              <a:t>Faculty who are on elected boards of regional or national nursing organizations and need to attend the annual conference will be supported in their efforts. Check with the organization to see if travel funding is available for board members. Presentations at these conferences are encouraged.</a:t>
            </a:r>
          </a:p>
          <a:p>
            <a:pPr lvl="1"/>
            <a:r>
              <a:rPr lang="en-US" dirty="0" smtClean="0"/>
              <a:t>Professional/Business meetings and/or mileage for faculty/staff are supported based on position responsibilities. Travel for faculty who are asked by the college to attend special meetings will be covered in addition to the individual faculty travel budget.</a:t>
            </a:r>
          </a:p>
          <a:p>
            <a:pPr marL="0" indent="0">
              <a:buNone/>
            </a:pPr>
            <a:r>
              <a:rPr lang="en-US" dirty="0" smtClean="0">
                <a:solidFill>
                  <a:srgbClr val="0070C0"/>
                </a:solidFill>
              </a:rPr>
              <a:t>Research Account</a:t>
            </a:r>
          </a:p>
          <a:p>
            <a:pPr lvl="1"/>
            <a:r>
              <a:rPr lang="en-US" dirty="0" smtClean="0"/>
              <a:t>Research dissemination</a:t>
            </a:r>
          </a:p>
          <a:p>
            <a:pPr lvl="1"/>
            <a:r>
              <a:rPr lang="en-US" dirty="0" smtClean="0"/>
              <a:t>Conducting research, data collection, working with external team, etc.</a:t>
            </a:r>
          </a:p>
        </p:txBody>
      </p:sp>
    </p:spTree>
    <p:extLst>
      <p:ext uri="{BB962C8B-B14F-4D97-AF65-F5344CB8AC3E}">
        <p14:creationId xmlns:p14="http://schemas.microsoft.com/office/powerpoint/2010/main" val="17471796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C00000"/>
                </a:solidFill>
                <a:latin typeface="Georgia" panose="02040502050405020303" pitchFamily="18" charset="0"/>
              </a:rPr>
              <a:t>Cash Advances</a:t>
            </a:r>
            <a:endParaRPr lang="en-US" b="1" dirty="0">
              <a:solidFill>
                <a:srgbClr val="C00000"/>
              </a:solidFill>
              <a:latin typeface="Georgia" panose="02040502050405020303" pitchFamily="18" charset="0"/>
            </a:endParaRPr>
          </a:p>
        </p:txBody>
      </p:sp>
      <p:sp>
        <p:nvSpPr>
          <p:cNvPr id="3" name="Content Placeholder 2"/>
          <p:cNvSpPr>
            <a:spLocks noGrp="1"/>
          </p:cNvSpPr>
          <p:nvPr>
            <p:ph idx="1"/>
          </p:nvPr>
        </p:nvSpPr>
        <p:spPr/>
        <p:txBody>
          <a:bodyPr/>
          <a:lstStyle/>
          <a:p>
            <a:r>
              <a:rPr lang="en-US" dirty="0" smtClean="0"/>
              <a:t>This may only be used for Foreign Travel for trips of 7 days or more, with a minimum amount of $500.</a:t>
            </a:r>
          </a:p>
          <a:p>
            <a:r>
              <a:rPr lang="en-US" b="1" dirty="0" smtClean="0"/>
              <a:t>The cash advance must be requested on the travel authorization.  This means that you cannot let us know a week before your trip that you need a cash advance.  </a:t>
            </a:r>
            <a:r>
              <a:rPr lang="en-US" dirty="0" smtClean="0"/>
              <a:t>So when you put in your travel application a few months before your trip, include in the notes section how much you need and why. </a:t>
            </a:r>
          </a:p>
          <a:p>
            <a:r>
              <a:rPr lang="en-US" dirty="0" smtClean="0"/>
              <a:t>Still use your travel card whenever possible.</a:t>
            </a:r>
          </a:p>
          <a:p>
            <a:r>
              <a:rPr lang="en-US" dirty="0" smtClean="0"/>
              <a:t>Leftover cash should be returned to the travel office. </a:t>
            </a:r>
          </a:p>
          <a:p>
            <a:endParaRPr lang="en-US" dirty="0"/>
          </a:p>
        </p:txBody>
      </p:sp>
    </p:spTree>
    <p:extLst>
      <p:ext uri="{BB962C8B-B14F-4D97-AF65-F5344CB8AC3E}">
        <p14:creationId xmlns:p14="http://schemas.microsoft.com/office/powerpoint/2010/main" val="39573627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C00000"/>
                </a:solidFill>
                <a:latin typeface="Georgia" panose="02040502050405020303" pitchFamily="18" charset="0"/>
              </a:rPr>
              <a:t>Local/Virtual Conferences</a:t>
            </a:r>
            <a:endParaRPr lang="en-US" b="1" dirty="0">
              <a:solidFill>
                <a:srgbClr val="C00000"/>
              </a:solidFill>
              <a:latin typeface="Georgia" panose="02040502050405020303" pitchFamily="18" charset="0"/>
            </a:endParaRPr>
          </a:p>
        </p:txBody>
      </p:sp>
      <p:sp>
        <p:nvSpPr>
          <p:cNvPr id="3" name="Content Placeholder 2"/>
          <p:cNvSpPr>
            <a:spLocks noGrp="1"/>
          </p:cNvSpPr>
          <p:nvPr>
            <p:ph idx="1"/>
          </p:nvPr>
        </p:nvSpPr>
        <p:spPr/>
        <p:txBody>
          <a:bodyPr/>
          <a:lstStyle/>
          <a:p>
            <a:r>
              <a:rPr lang="en-US" dirty="0" smtClean="0"/>
              <a:t>If you are attending a virtual or local conference, fill out the Local Conference Registration form </a:t>
            </a:r>
            <a:endParaRPr lang="en-US" dirty="0"/>
          </a:p>
        </p:txBody>
      </p:sp>
    </p:spTree>
    <p:extLst>
      <p:ext uri="{BB962C8B-B14F-4D97-AF65-F5344CB8AC3E}">
        <p14:creationId xmlns:p14="http://schemas.microsoft.com/office/powerpoint/2010/main" val="3935145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C00000"/>
                </a:solidFill>
                <a:latin typeface="Georgia" panose="02040502050405020303" pitchFamily="18" charset="0"/>
              </a:rPr>
              <a:t>Travel Cards</a:t>
            </a:r>
            <a:endParaRPr lang="en-US" b="1" dirty="0">
              <a:solidFill>
                <a:srgbClr val="C00000"/>
              </a:solidFill>
              <a:latin typeface="Georgia" panose="02040502050405020303" pitchFamily="18" charset="0"/>
            </a:endParaRPr>
          </a:p>
        </p:txBody>
      </p:sp>
      <p:sp>
        <p:nvSpPr>
          <p:cNvPr id="3" name="Content Placeholder 2"/>
          <p:cNvSpPr>
            <a:spLocks noGrp="1"/>
          </p:cNvSpPr>
          <p:nvPr>
            <p:ph idx="1"/>
          </p:nvPr>
        </p:nvSpPr>
        <p:spPr/>
        <p:txBody>
          <a:bodyPr/>
          <a:lstStyle/>
          <a:p>
            <a:r>
              <a:rPr lang="en-US" dirty="0" smtClean="0"/>
              <a:t>Faculty are issued a BYU credit card </a:t>
            </a:r>
          </a:p>
          <a:p>
            <a:r>
              <a:rPr lang="en-US" dirty="0" smtClean="0"/>
              <a:t>When your card expires, the ASB will contact you when your new card is ready for pick-up.</a:t>
            </a:r>
          </a:p>
          <a:p>
            <a:pPr lvl="1"/>
            <a:r>
              <a:rPr lang="en-US" dirty="0" smtClean="0"/>
              <a:t>The Undergraduate Secretary or Financial Assistants are available to pick up your card for you from the ASB</a:t>
            </a:r>
          </a:p>
          <a:p>
            <a:pPr lvl="1"/>
            <a:r>
              <a:rPr lang="en-US" dirty="0" smtClean="0"/>
              <a:t>If you pick up your own card, be sure to bring it by the Undergraduate Secretary/Assistant Controller’s desk to make note of updates to the card</a:t>
            </a:r>
          </a:p>
          <a:p>
            <a:r>
              <a:rPr lang="en-US" dirty="0" smtClean="0"/>
              <a:t>The billing address for all travel cards is C-40 ASB </a:t>
            </a:r>
          </a:p>
        </p:txBody>
      </p:sp>
    </p:spTree>
    <p:extLst>
      <p:ext uri="{BB962C8B-B14F-4D97-AF65-F5344CB8AC3E}">
        <p14:creationId xmlns:p14="http://schemas.microsoft.com/office/powerpoint/2010/main" val="864416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C00000"/>
                </a:solidFill>
                <a:latin typeface="Georgia" panose="02040502050405020303" pitchFamily="18" charset="0"/>
              </a:rPr>
              <a:t>Getting Started</a:t>
            </a:r>
            <a:endParaRPr lang="en-US" b="1" dirty="0">
              <a:solidFill>
                <a:srgbClr val="C00000"/>
              </a:solidFill>
              <a:latin typeface="Georgia" panose="02040502050405020303" pitchFamily="18" charset="0"/>
            </a:endParaRPr>
          </a:p>
        </p:txBody>
      </p:sp>
      <p:sp>
        <p:nvSpPr>
          <p:cNvPr id="3" name="Content Placeholder 2"/>
          <p:cNvSpPr>
            <a:spLocks noGrp="1"/>
          </p:cNvSpPr>
          <p:nvPr>
            <p:ph idx="1"/>
          </p:nvPr>
        </p:nvSpPr>
        <p:spPr/>
        <p:txBody>
          <a:bodyPr/>
          <a:lstStyle/>
          <a:p>
            <a:pPr marL="0" indent="0">
              <a:buNone/>
            </a:pPr>
            <a:r>
              <a:rPr lang="en-US" dirty="0" smtClean="0"/>
              <a:t>Submit a travel application on the college website at least 2 months before your trip</a:t>
            </a:r>
          </a:p>
          <a:p>
            <a:pPr lvl="1"/>
            <a:r>
              <a:rPr lang="en-US" dirty="0" smtClean="0"/>
              <a:t>Make sure you have money in your account before submitting a travel application. Ask Kathy, Delsa, or the financial assistants for help if needed.</a:t>
            </a:r>
          </a:p>
          <a:p>
            <a:pPr lvl="1"/>
            <a:r>
              <a:rPr lang="en-US" dirty="0" smtClean="0"/>
              <a:t>The form will need to be approved by Dean Lassetter. Delsa will use the information on the form create a Travel Authorization through Chrome River which is then approved by Kathy. Once we have both approvals, Delsa will start arranging your trip.</a:t>
            </a:r>
            <a:endParaRPr lang="en-US" dirty="0"/>
          </a:p>
        </p:txBody>
      </p:sp>
    </p:spTree>
    <p:extLst>
      <p:ext uri="{BB962C8B-B14F-4D97-AF65-F5344CB8AC3E}">
        <p14:creationId xmlns:p14="http://schemas.microsoft.com/office/powerpoint/2010/main" val="3784866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C00000"/>
                </a:solidFill>
                <a:latin typeface="Georgia" panose="02040502050405020303" pitchFamily="18" charset="0"/>
              </a:rPr>
              <a:t>Filling Out a Travel Form</a:t>
            </a:r>
            <a:endParaRPr lang="en-US" b="1" dirty="0">
              <a:solidFill>
                <a:srgbClr val="C00000"/>
              </a:solidFill>
              <a:latin typeface="Georgia" panose="02040502050405020303" pitchFamily="18" charset="0"/>
            </a:endParaRP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16668" t="8172" r="46666" b="38770"/>
          <a:stretch/>
        </p:blipFill>
        <p:spPr>
          <a:xfrm>
            <a:off x="4864235" y="1712378"/>
            <a:ext cx="3267954" cy="26600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6666" t="7037" r="33333" b="27963"/>
          <a:stretch/>
        </p:blipFill>
        <p:spPr>
          <a:xfrm>
            <a:off x="220224" y="1445097"/>
            <a:ext cx="4368800" cy="31946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16667" t="7037" r="47500" b="45556"/>
          <a:stretch/>
        </p:blipFill>
        <p:spPr>
          <a:xfrm>
            <a:off x="8407400" y="1798739"/>
            <a:ext cx="3305233" cy="24597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p:cNvSpPr/>
          <p:nvPr/>
        </p:nvSpPr>
        <p:spPr>
          <a:xfrm>
            <a:off x="220224" y="5170516"/>
            <a:ext cx="11492409" cy="1200329"/>
          </a:xfrm>
          <a:prstGeom prst="rect">
            <a:avLst/>
          </a:prstGeom>
        </p:spPr>
        <p:txBody>
          <a:bodyPr wrap="square">
            <a:spAutoFit/>
          </a:bodyPr>
          <a:lstStyle/>
          <a:p>
            <a:pPr marL="285750" indent="-285750">
              <a:buFont typeface="Arial" panose="020B0604020202020204" pitchFamily="34" charset="0"/>
              <a:buChar char="•"/>
            </a:pPr>
            <a:r>
              <a:rPr lang="en-US" dirty="0" smtClean="0"/>
              <a:t>Under Resources, Select Form Manager</a:t>
            </a:r>
          </a:p>
          <a:p>
            <a:pPr marL="285750" indent="-285750">
              <a:buFont typeface="Arial" panose="020B0604020202020204" pitchFamily="34" charset="0"/>
              <a:buChar char="•"/>
            </a:pPr>
            <a:r>
              <a:rPr lang="en-US" dirty="0" smtClean="0"/>
              <a:t>Start a New Form, Select Faculty Travel Application from the drop down menu, click Create</a:t>
            </a:r>
          </a:p>
          <a:p>
            <a:pPr marL="285750" indent="-285750">
              <a:buFont typeface="Arial" panose="020B0604020202020204" pitchFamily="34" charset="0"/>
              <a:buChar char="•"/>
            </a:pPr>
            <a:r>
              <a:rPr lang="en-US" dirty="0" smtClean="0"/>
              <a:t>Click on the pencil icon to edit TA</a:t>
            </a:r>
          </a:p>
          <a:p>
            <a:pPr marL="285750" indent="-285750">
              <a:buFont typeface="Arial" panose="020B0604020202020204" pitchFamily="34" charset="0"/>
              <a:buChar char="•"/>
            </a:pPr>
            <a:r>
              <a:rPr lang="en-US" dirty="0" smtClean="0"/>
              <a:t>Validate and Submit after completing the form</a:t>
            </a:r>
            <a:endParaRPr lang="en-US" dirty="0" smtClean="0"/>
          </a:p>
        </p:txBody>
      </p:sp>
    </p:spTree>
    <p:extLst>
      <p:ext uri="{BB962C8B-B14F-4D97-AF65-F5344CB8AC3E}">
        <p14:creationId xmlns:p14="http://schemas.microsoft.com/office/powerpoint/2010/main" val="2000074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3261" y="711718"/>
            <a:ext cx="10093036" cy="4600115"/>
          </a:xfrm>
        </p:spPr>
        <p:txBody>
          <a:bodyPr>
            <a:normAutofit lnSpcReduction="10000"/>
          </a:bodyPr>
          <a:lstStyle/>
          <a:p>
            <a:r>
              <a:rPr lang="en-US" dirty="0" smtClean="0"/>
              <a:t>Make sure all of your dates match up (flight and hotel check-in and check-out)</a:t>
            </a:r>
          </a:p>
          <a:p>
            <a:r>
              <a:rPr lang="en-US" dirty="0" smtClean="0"/>
              <a:t>Make sure the flight date and times are correct. Unless it is an emergency, the </a:t>
            </a:r>
            <a:r>
              <a:rPr lang="en-US" b="1" dirty="0" smtClean="0">
                <a:solidFill>
                  <a:srgbClr val="FF0000"/>
                </a:solidFill>
              </a:rPr>
              <a:t>cost to change a flight is $200 </a:t>
            </a:r>
            <a:r>
              <a:rPr lang="en-US" dirty="0" smtClean="0"/>
              <a:t>plus any difference in the flight cost</a:t>
            </a:r>
          </a:p>
          <a:p>
            <a:r>
              <a:rPr lang="en-US" dirty="0" smtClean="0"/>
              <a:t>Your estimated number of meals should take into account any meals provided by the hotel or conference</a:t>
            </a:r>
          </a:p>
          <a:p>
            <a:r>
              <a:rPr lang="en-US" dirty="0" smtClean="0"/>
              <a:t>For things that you mark that you will complete “personally,” please follow through on this. </a:t>
            </a:r>
          </a:p>
          <a:p>
            <a:r>
              <a:rPr lang="en-US" dirty="0" smtClean="0"/>
              <a:t>On the other hand, if you mark “travel secretary,” please don’t make reservations personally without letting me know first.</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5277" t="8518" r="57500" b="81605"/>
          <a:stretch/>
        </p:blipFill>
        <p:spPr>
          <a:xfrm>
            <a:off x="3256298" y="5446219"/>
            <a:ext cx="5206961" cy="10626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0867290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C00000"/>
                </a:solidFill>
                <a:latin typeface="Georgia" panose="02040502050405020303" pitchFamily="18" charset="0"/>
              </a:rPr>
              <a:t>Paying for Overages</a:t>
            </a:r>
            <a:endParaRPr lang="en-US" b="1" dirty="0">
              <a:solidFill>
                <a:srgbClr val="C00000"/>
              </a:solidFill>
              <a:latin typeface="Georgia" panose="02040502050405020303" pitchFamily="18" charset="0"/>
            </a:endParaRPr>
          </a:p>
        </p:txBody>
      </p:sp>
      <p:sp>
        <p:nvSpPr>
          <p:cNvPr id="3" name="Content Placeholder 2"/>
          <p:cNvSpPr>
            <a:spLocks noGrp="1"/>
          </p:cNvSpPr>
          <p:nvPr>
            <p:ph idx="1"/>
          </p:nvPr>
        </p:nvSpPr>
        <p:spPr/>
        <p:txBody>
          <a:bodyPr/>
          <a:lstStyle/>
          <a:p>
            <a:r>
              <a:rPr lang="en-US" dirty="0" smtClean="0">
                <a:solidFill>
                  <a:srgbClr val="444444"/>
                </a:solidFill>
              </a:rPr>
              <a:t>Don’t forget to mark this section at the end of the form (for any trips paid for through your travel allowance): </a:t>
            </a:r>
            <a:r>
              <a:rPr lang="en-US" dirty="0" smtClean="0">
                <a:solidFill>
                  <a:srgbClr val="0070C0"/>
                </a:solidFill>
              </a:rPr>
              <a:t>If you don’t mark this area, the default mode marks that you will pay any overages personally. You will mark this section once at the top of the form and once at the bottom. </a:t>
            </a:r>
          </a:p>
          <a:p>
            <a:endParaRPr lang="en-US"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15832" t="51481" r="44167" b="39630"/>
          <a:stretch/>
        </p:blipFill>
        <p:spPr>
          <a:xfrm>
            <a:off x="2010141" y="3923608"/>
            <a:ext cx="7369387" cy="92117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8420924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49653" y="120371"/>
            <a:ext cx="2159652" cy="2207192"/>
          </a:xfrm>
          <a:prstGeom prst="rect">
            <a:avLst/>
          </a:prstGeom>
        </p:spPr>
      </p:pic>
      <p:sp>
        <p:nvSpPr>
          <p:cNvPr id="2" name="Title 1"/>
          <p:cNvSpPr>
            <a:spLocks noGrp="1"/>
          </p:cNvSpPr>
          <p:nvPr>
            <p:ph type="title"/>
          </p:nvPr>
        </p:nvSpPr>
        <p:spPr/>
        <p:txBody>
          <a:bodyPr/>
          <a:lstStyle/>
          <a:p>
            <a:pPr algn="ctr"/>
            <a:r>
              <a:rPr lang="en-US" b="1" dirty="0" smtClean="0">
                <a:solidFill>
                  <a:srgbClr val="C00000"/>
                </a:solidFill>
                <a:latin typeface="Georgia" panose="02040502050405020303" pitchFamily="18" charset="0"/>
              </a:rPr>
              <a:t>Hotel</a:t>
            </a:r>
            <a:r>
              <a:rPr lang="en-US" dirty="0" smtClean="0"/>
              <a:t> </a:t>
            </a:r>
            <a:endParaRPr lang="en-US" dirty="0"/>
          </a:p>
        </p:txBody>
      </p:sp>
      <p:sp>
        <p:nvSpPr>
          <p:cNvPr id="3" name="Content Placeholder 2"/>
          <p:cNvSpPr>
            <a:spLocks noGrp="1"/>
          </p:cNvSpPr>
          <p:nvPr>
            <p:ph idx="1"/>
          </p:nvPr>
        </p:nvSpPr>
        <p:spPr>
          <a:xfrm>
            <a:off x="838200" y="2044931"/>
            <a:ext cx="10515600" cy="4132032"/>
          </a:xfrm>
        </p:spPr>
        <p:txBody>
          <a:bodyPr>
            <a:normAutofit lnSpcReduction="10000"/>
          </a:bodyPr>
          <a:lstStyle/>
          <a:p>
            <a:r>
              <a:rPr lang="en-US" dirty="0" smtClean="0"/>
              <a:t>After </a:t>
            </a:r>
            <a:r>
              <a:rPr lang="en-US" dirty="0" smtClean="0"/>
              <a:t>approval, the first thing I do is book your hotel.</a:t>
            </a:r>
            <a:endParaRPr lang="en-US" dirty="0" smtClean="0"/>
          </a:p>
          <a:p>
            <a:r>
              <a:rPr lang="en-US" dirty="0" smtClean="0"/>
              <a:t>We always try to get you into the conference hotel if possible.</a:t>
            </a:r>
          </a:p>
          <a:p>
            <a:r>
              <a:rPr lang="en-US" dirty="0" smtClean="0"/>
              <a:t>The college will pay through the duration of the conference, and up to the night before and the night after the conference.  </a:t>
            </a:r>
          </a:p>
          <a:p>
            <a:r>
              <a:rPr lang="en-US" dirty="0" smtClean="0"/>
              <a:t>If you are staying at a hotel where there is not a lower conference rate (things like research trips, meeting with donors, etc.) we can still have the Travel Office see if BYU is contracted with them to get you a cheaper rate. </a:t>
            </a:r>
          </a:p>
          <a:p>
            <a:r>
              <a:rPr lang="en-US" dirty="0" smtClean="0"/>
              <a:t>Conference hotels fill up quickly. Procrastination often leads to higher costs.</a:t>
            </a:r>
          </a:p>
          <a:p>
            <a:pPr marL="0" indent="0">
              <a:buNone/>
            </a:pPr>
            <a:endParaRPr lang="en-US" dirty="0"/>
          </a:p>
        </p:txBody>
      </p:sp>
      <p:pic>
        <p:nvPicPr>
          <p:cNvPr id="5" name="Picture 4"/>
          <p:cNvPicPr>
            <a:picLocks noChangeAspect="1"/>
          </p:cNvPicPr>
          <p:nvPr/>
        </p:nvPicPr>
        <p:blipFill>
          <a:blip r:embed="rId3"/>
          <a:stretch>
            <a:fillRect/>
          </a:stretch>
        </p:blipFill>
        <p:spPr>
          <a:xfrm>
            <a:off x="9748058" y="116051"/>
            <a:ext cx="1828800" cy="2438400"/>
          </a:xfrm>
          <a:prstGeom prst="rect">
            <a:avLst/>
          </a:prstGeom>
        </p:spPr>
      </p:pic>
    </p:spTree>
    <p:extLst>
      <p:ext uri="{BB962C8B-B14F-4D97-AF65-F5344CB8AC3E}">
        <p14:creationId xmlns:p14="http://schemas.microsoft.com/office/powerpoint/2010/main" val="4034413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C00000"/>
                </a:solidFill>
              </a:rPr>
              <a:t>Conference Registration</a:t>
            </a:r>
            <a:endParaRPr lang="en-US" b="1" dirty="0">
              <a:solidFill>
                <a:srgbClr val="C00000"/>
              </a:solidFill>
            </a:endParaRPr>
          </a:p>
        </p:txBody>
      </p:sp>
      <p:sp>
        <p:nvSpPr>
          <p:cNvPr id="3" name="Content Placeholder 2"/>
          <p:cNvSpPr>
            <a:spLocks noGrp="1"/>
          </p:cNvSpPr>
          <p:nvPr>
            <p:ph idx="1"/>
          </p:nvPr>
        </p:nvSpPr>
        <p:spPr/>
        <p:txBody>
          <a:bodyPr>
            <a:normAutofit/>
          </a:bodyPr>
          <a:lstStyle/>
          <a:p>
            <a:pPr marL="0" indent="0">
              <a:buNone/>
            </a:pPr>
            <a:r>
              <a:rPr lang="en-US" dirty="0" smtClean="0"/>
              <a:t>You may check out a purchasing card and register yourself for a conference (after approvals) or the financial assistants can register you.</a:t>
            </a:r>
          </a:p>
          <a:p>
            <a:pPr marL="0" indent="0">
              <a:buNone/>
            </a:pPr>
            <a:r>
              <a:rPr lang="en-US" sz="2400" dirty="0" smtClean="0"/>
              <a:t>Do this as soon as possible to get the early bird rates!</a:t>
            </a:r>
          </a:p>
          <a:p>
            <a:pPr marL="0" indent="0">
              <a:buNone/>
            </a:pPr>
            <a:r>
              <a:rPr lang="en-US" sz="2400" dirty="0" smtClean="0"/>
              <a:t>Email the financial assistants for help: </a:t>
            </a:r>
            <a:r>
              <a:rPr lang="en-US" sz="2400" dirty="0" smtClean="0">
                <a:hlinkClick r:id="rId2"/>
              </a:rPr>
              <a:t>admserv@byu.edu</a:t>
            </a:r>
            <a:endParaRPr lang="en-US" sz="2400" dirty="0" smtClean="0"/>
          </a:p>
          <a:p>
            <a:pPr lvl="1"/>
            <a:r>
              <a:rPr lang="en-US" sz="2000" dirty="0" smtClean="0"/>
              <a:t>Be prepared with </a:t>
            </a:r>
          </a:p>
          <a:p>
            <a:pPr lvl="2"/>
            <a:r>
              <a:rPr lang="en-US" sz="1400" dirty="0" smtClean="0"/>
              <a:t>Logins/usernames/passwords</a:t>
            </a:r>
          </a:p>
          <a:p>
            <a:pPr lvl="2"/>
            <a:r>
              <a:rPr lang="en-US" sz="1400" dirty="0" smtClean="0"/>
              <a:t>Session preferences (if applicable)</a:t>
            </a:r>
          </a:p>
          <a:p>
            <a:pPr lvl="2"/>
            <a:r>
              <a:rPr lang="en-US" sz="1400" dirty="0" smtClean="0"/>
              <a:t>Meal preferences (if applicable)</a:t>
            </a:r>
          </a:p>
          <a:p>
            <a:pPr lvl="2"/>
            <a:r>
              <a:rPr lang="en-US" sz="1400" dirty="0" smtClean="0"/>
              <a:t>Emergency contact</a:t>
            </a:r>
          </a:p>
          <a:p>
            <a:pPr lvl="2"/>
            <a:r>
              <a:rPr lang="en-US" sz="1400" dirty="0" smtClean="0"/>
              <a:t>Title &amp; Credentials</a:t>
            </a:r>
            <a:endParaRPr lang="en-US" sz="1400" dirty="0"/>
          </a:p>
        </p:txBody>
      </p:sp>
    </p:spTree>
    <p:extLst>
      <p:ext uri="{BB962C8B-B14F-4D97-AF65-F5344CB8AC3E}">
        <p14:creationId xmlns:p14="http://schemas.microsoft.com/office/powerpoint/2010/main" val="29207213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66</TotalTime>
  <Words>1662</Words>
  <Application>Microsoft Office PowerPoint</Application>
  <PresentationFormat>Widescreen</PresentationFormat>
  <Paragraphs>122</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Georgia</vt:lpstr>
      <vt:lpstr>Office Theme</vt:lpstr>
      <vt:lpstr>Travel</vt:lpstr>
      <vt:lpstr>Paying for Travel </vt:lpstr>
      <vt:lpstr>Travel Cards</vt:lpstr>
      <vt:lpstr>Getting Started</vt:lpstr>
      <vt:lpstr>Filling Out a Travel Form</vt:lpstr>
      <vt:lpstr>PowerPoint Presentation</vt:lpstr>
      <vt:lpstr>Paying for Overages</vt:lpstr>
      <vt:lpstr>Hotel </vt:lpstr>
      <vt:lpstr>Conference Registration</vt:lpstr>
      <vt:lpstr>Flights</vt:lpstr>
      <vt:lpstr>Conference City Transportation</vt:lpstr>
      <vt:lpstr>Meals</vt:lpstr>
      <vt:lpstr>Receipts</vt:lpstr>
      <vt:lpstr>Missing Receipts / Non-Itemized Receipts</vt:lpstr>
      <vt:lpstr>Travel Binder/Folder</vt:lpstr>
      <vt:lpstr>Family</vt:lpstr>
      <vt:lpstr>Student Travel</vt:lpstr>
      <vt:lpstr>Cancelling/Changing Trips</vt:lpstr>
      <vt:lpstr>Foreign Travel</vt:lpstr>
      <vt:lpstr>Cash Advances</vt:lpstr>
      <vt:lpstr>Local/Virtual Conferences</vt:lpstr>
    </vt:vector>
  </TitlesOfParts>
  <Company>Brigham Young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Travel</dc:title>
  <dc:creator>Delsa Richards</dc:creator>
  <cp:lastModifiedBy>Delsa Richards</cp:lastModifiedBy>
  <cp:revision>10</cp:revision>
  <dcterms:created xsi:type="dcterms:W3CDTF">2020-07-15T15:01:39Z</dcterms:created>
  <dcterms:modified xsi:type="dcterms:W3CDTF">2020-07-15T16:07:45Z</dcterms:modified>
</cp:coreProperties>
</file>